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Old Standard TT"/>
      <p:regular r:id="rId22"/>
      <p:bold r:id="rId23"/>
      <p: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CEDAA0-2478-4A4A-B5D8-5D19FC30F5F8}">
  <a:tblStyle styleId="{5BCEDAA0-2478-4A4A-B5D8-5D19FC30F5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OldStandardTT-regular.fntdata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font" Target="fonts/OldStandardTT-italic.fntdata"/><Relationship Id="rId12" Type="http://schemas.openxmlformats.org/officeDocument/2006/relationships/slide" Target="slides/slide6.xml"/><Relationship Id="rId23" Type="http://schemas.openxmlformats.org/officeDocument/2006/relationships/font" Target="fonts/OldStandardT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be24ae65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1be24ae65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f299888b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f299888b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be24ae65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be24ae65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f0886285109f042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f0886285109f04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90357f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90357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1b9243a54a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1b9243a54a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b9243a54a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1b9243a54a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b9243a54a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b9243a54a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1b9243a54a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1b9243a54a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1be24ae65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1be24ae65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be24ae65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1be24ae65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youtube.com/watch?v=1VXs_1inAJk" TargetMode="External"/><Relationship Id="rId4" Type="http://schemas.openxmlformats.org/officeDocument/2006/relationships/image" Target="../media/image12.jpg"/><Relationship Id="rId5" Type="http://schemas.openxmlformats.org/officeDocument/2006/relationships/hyperlink" Target="http://www.youtube.com/watch?v=Pw7c7Hkyzvk" TargetMode="External"/><Relationship Id="rId6" Type="http://schemas.openxmlformats.org/officeDocument/2006/relationships/image" Target="../media/image3.jpg"/><Relationship Id="rId7" Type="http://schemas.openxmlformats.org/officeDocument/2006/relationships/hyperlink" Target="https://www.youtube.com/watch?v=Pw7c7Hkyzvk" TargetMode="External"/><Relationship Id="rId8" Type="http://schemas.openxmlformats.org/officeDocument/2006/relationships/hyperlink" Target="https://www.youtube.com/shorts/1VXs_1inAJk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pEt3VTGdijw" TargetMode="External"/><Relationship Id="rId4" Type="http://schemas.openxmlformats.org/officeDocument/2006/relationships/image" Target="../media/image1.jpg"/><Relationship Id="rId5" Type="http://schemas.openxmlformats.org/officeDocument/2006/relationships/hyperlink" Target="https://www.youtube.com/watch?v=pEt3VTGdijw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youtube.com/watch?v=58Ausv4WyR4" TargetMode="External"/><Relationship Id="rId4" Type="http://schemas.openxmlformats.org/officeDocument/2006/relationships/image" Target="../media/image10.jpg"/><Relationship Id="rId5" Type="http://schemas.openxmlformats.org/officeDocument/2006/relationships/hyperlink" Target="http://www.youtube.com/watch?v=0g-sLS1BYuo" TargetMode="External"/><Relationship Id="rId6" Type="http://schemas.openxmlformats.org/officeDocument/2006/relationships/image" Target="../media/image9.jpg"/><Relationship Id="rId7" Type="http://schemas.openxmlformats.org/officeDocument/2006/relationships/hyperlink" Target="https://www.youtube.com/watch?v=0g-sLS1BYuo" TargetMode="External"/><Relationship Id="rId8" Type="http://schemas.openxmlformats.org/officeDocument/2006/relationships/hyperlink" Target="https://www.youtube.com/shorts/58Ausv4WyR4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1122044" y="930733"/>
            <a:ext cx="3077400" cy="158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Jbot 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470600" y="396844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</a:t>
            </a:r>
            <a:r>
              <a:rPr lang="en"/>
              <a:t>Jonathan’s 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6345" y="411402"/>
            <a:ext cx="5257026" cy="394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/>
        </p:nvSpPr>
        <p:spPr>
          <a:xfrm>
            <a:off x="35700" y="48000"/>
            <a:ext cx="4275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Square</a:t>
            </a: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</a:t>
            </a:r>
            <a:endParaRPr sz="3000">
              <a:solidFill>
                <a:srgbClr val="43434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4721750" y="165875"/>
            <a:ext cx="4275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Triangle</a:t>
            </a:r>
            <a:r>
              <a:rPr lang="en" sz="30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</a:t>
            </a: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</a:t>
            </a:r>
            <a:endParaRPr sz="3000">
              <a:solidFill>
                <a:srgbClr val="43434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27" name="Google Shape;127;p22" title="Square moti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225" y="1457575"/>
            <a:ext cx="4384175" cy="246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 title="Triangle motion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67162" y="1457575"/>
            <a:ext cx="4384178" cy="246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5359250" y="42579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7"/>
              </a:rPr>
              <a:t>Triangle motion</a:t>
            </a:r>
            <a:endParaRPr/>
          </a:p>
        </p:txBody>
      </p:sp>
      <p:sp>
        <p:nvSpPr>
          <p:cNvPr id="130" name="Google Shape;130;p22"/>
          <p:cNvSpPr txBox="1"/>
          <p:nvPr/>
        </p:nvSpPr>
        <p:spPr>
          <a:xfrm>
            <a:off x="777313" y="42579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8"/>
              </a:rPr>
              <a:t>Square motion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/>
        </p:nvSpPr>
        <p:spPr>
          <a:xfrm>
            <a:off x="2434500" y="151550"/>
            <a:ext cx="4275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Random Path(SPAZZ) </a:t>
            </a:r>
            <a:r>
              <a:rPr lang="en" sz="30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</a:t>
            </a: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</a:t>
            </a:r>
            <a:endParaRPr sz="3000">
              <a:solidFill>
                <a:srgbClr val="43434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36" name="Google Shape;136;p23" title="Random motion( spazz)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8150" y="676200"/>
            <a:ext cx="6987675" cy="39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3071988" y="460677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Random motion( spazz)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/>
        </p:nvSpPr>
        <p:spPr>
          <a:xfrm>
            <a:off x="2434500" y="151550"/>
            <a:ext cx="4275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Possible improvements </a:t>
            </a:r>
            <a:r>
              <a:rPr lang="en" sz="30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</a:t>
            </a:r>
            <a:endParaRPr sz="3000">
              <a:solidFill>
                <a:srgbClr val="43434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43" name="Google Shape;143;p24"/>
          <p:cNvSpPr txBox="1"/>
          <p:nvPr/>
        </p:nvSpPr>
        <p:spPr>
          <a:xfrm>
            <a:off x="439550" y="1592525"/>
            <a:ext cx="4132500" cy="31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Old Standard TT"/>
              <a:buChar char="○"/>
            </a:pPr>
            <a:r>
              <a:rPr lang="en" sz="17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Rc </a:t>
            </a:r>
            <a:endParaRPr sz="17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Old Standard TT"/>
              <a:buChar char="○"/>
            </a:pPr>
            <a:r>
              <a:rPr lang="en" sz="17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Servo turning </a:t>
            </a:r>
            <a:endParaRPr sz="17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Old Standard TT"/>
              <a:buChar char="○"/>
            </a:pPr>
            <a:r>
              <a:rPr lang="en" sz="17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Better power management</a:t>
            </a:r>
            <a:endParaRPr sz="17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Old Standard TT"/>
              <a:buChar char="○"/>
            </a:pPr>
            <a:r>
              <a:rPr lang="en" sz="17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Independent PWM signal per motor  </a:t>
            </a:r>
            <a:endParaRPr sz="18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7325" y="1592525"/>
            <a:ext cx="4267151" cy="26859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/>
        </p:nvSpPr>
        <p:spPr>
          <a:xfrm>
            <a:off x="1418880" y="-111035"/>
            <a:ext cx="61476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Component list </a:t>
            </a:r>
            <a:endParaRPr sz="1800">
              <a:solidFill>
                <a:srgbClr val="F3F3F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aphicFrame>
        <p:nvGraphicFramePr>
          <p:cNvPr id="150" name="Google Shape;150;p25"/>
          <p:cNvGraphicFramePr/>
          <p:nvPr/>
        </p:nvGraphicFramePr>
        <p:xfrm>
          <a:off x="449427" y="35278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{5BCEDAA0-2478-4A4A-B5D8-5D19FC30F5F8}</a:tableStyleId>
              </a:tblPr>
              <a:tblGrid>
                <a:gridCol w="3285225"/>
                <a:gridCol w="1360850"/>
                <a:gridCol w="3440425"/>
              </a:tblGrid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Description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Quantity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Manufacture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Tiva C series TM4C123G launchpad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Texas instrument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USB-A to Micro-USB cable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N/A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PMOD BTN Module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Digilent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Geared DC Motors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Gibildet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L298N dual DC motor driver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HiLetgo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Tires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Gibildet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9v battery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N/A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9v battery hardness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N/A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Lego Technic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Lego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Switches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N/A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Bread board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N/A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/>
        </p:nvSpPr>
        <p:spPr>
          <a:xfrm>
            <a:off x="1422226" y="825565"/>
            <a:ext cx="614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Pinout diagram lists </a:t>
            </a:r>
            <a:endParaRPr sz="1800">
              <a:solidFill>
                <a:srgbClr val="F3F3F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56" name="Google Shape;156;p26"/>
          <p:cNvPicPr preferRelativeResize="0"/>
          <p:nvPr/>
        </p:nvPicPr>
        <p:blipFill rotWithShape="1">
          <a:blip r:embed="rId3">
            <a:alphaModFix/>
          </a:blip>
          <a:srcRect b="62595" l="0" r="56868" t="0"/>
          <a:stretch/>
        </p:blipFill>
        <p:spPr>
          <a:xfrm>
            <a:off x="531048" y="56775"/>
            <a:ext cx="2439553" cy="18289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7" name="Google Shape;157;p26"/>
          <p:cNvGraphicFramePr/>
          <p:nvPr/>
        </p:nvGraphicFramePr>
        <p:xfrm>
          <a:off x="131900" y="1984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{5BCEDAA0-2478-4A4A-B5D8-5D19FC30F5F8}</a:tableStyleId>
              </a:tblPr>
              <a:tblGrid>
                <a:gridCol w="1834150"/>
                <a:gridCol w="1834150"/>
              </a:tblGrid>
              <a:tr h="3666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PMOD BTN Module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 hMerge="1"/>
              </a:tr>
              <a:tr h="530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TM4C123G 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Launchpad</a:t>
                      </a: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 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Pin purpose 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66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PA2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BTN_0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66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PA3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BTN_1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66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PA4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BTN_2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66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PA5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BTN_3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66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VCC (3.3V)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VCC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66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GND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GND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58" name="Google Shape;158;p26"/>
          <p:cNvGraphicFramePr/>
          <p:nvPr/>
        </p:nvGraphicFramePr>
        <p:xfrm>
          <a:off x="5268275" y="1984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{5BCEDAA0-2478-4A4A-B5D8-5D19FC30F5F8}</a:tableStyleId>
              </a:tblPr>
              <a:tblGrid>
                <a:gridCol w="1834150"/>
                <a:gridCol w="1834150"/>
              </a:tblGrid>
              <a:tr h="403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L298N dual DC motor drivers 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 hMerge="1"/>
              </a:tr>
              <a:tr h="38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TM4C123G Launchpad 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Pin purpose 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PC4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Input 1,3 Driver L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PC5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Input 2,4 Driver L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PC6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Input 1,3 Driver R 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PC7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Input 2,4 Driver R 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PB6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PWM_0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PF2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PWM_1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59" name="Google Shape;159;p26"/>
          <p:cNvPicPr preferRelativeResize="0"/>
          <p:nvPr/>
        </p:nvPicPr>
        <p:blipFill rotWithShape="1">
          <a:blip r:embed="rId3">
            <a:alphaModFix/>
          </a:blip>
          <a:srcRect b="55642" l="47676" r="0" t="0"/>
          <a:stretch/>
        </p:blipFill>
        <p:spPr>
          <a:xfrm>
            <a:off x="5895625" y="56775"/>
            <a:ext cx="2567951" cy="1882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title"/>
          </p:nvPr>
        </p:nvSpPr>
        <p:spPr>
          <a:xfrm>
            <a:off x="3081300" y="2164800"/>
            <a:ext cx="2981400" cy="8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Idea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RC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Drive path 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Forward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Reverse 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Square 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Triangle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Main goal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Drive path </a:t>
            </a:r>
            <a:endParaRPr sz="160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8600" y="1596888"/>
            <a:ext cx="4527601" cy="25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/>
        </p:nvSpPr>
        <p:spPr>
          <a:xfrm>
            <a:off x="1498189" y="-7"/>
            <a:ext cx="6147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Full schematic </a:t>
            </a:r>
            <a:endParaRPr sz="3000"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39" y="557726"/>
            <a:ext cx="5181523" cy="447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35700" y="48000"/>
            <a:ext cx="4275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Software </a:t>
            </a: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endParaRPr sz="3000">
              <a:solidFill>
                <a:srgbClr val="43434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297000" y="567900"/>
            <a:ext cx="4275000" cy="40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Keil v5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Main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Main.c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SRC (C files)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SYSTICK.c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TIMER_0A_INTERUPT.c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GPIO.c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PWM0_0.c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PWM0_1.c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PMOD_BTN_INTERUPT.c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INC (header files)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SYSTICK.h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TIMER_0A_INTERUPT.h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GPIO.h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PWM0_0.h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PWM0_1.h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PMOD_BTN_INTERUPT.h</a:t>
            </a:r>
            <a:endParaRPr sz="1700"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5150" y="1179300"/>
            <a:ext cx="2784900" cy="278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/>
        </p:nvSpPr>
        <p:spPr>
          <a:xfrm>
            <a:off x="35700" y="48000"/>
            <a:ext cx="4275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Main </a:t>
            </a: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hardware</a:t>
            </a: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endParaRPr sz="3000">
              <a:solidFill>
                <a:srgbClr val="43434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0500" y="1385075"/>
            <a:ext cx="4753501" cy="26738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265500" y="1329549"/>
            <a:ext cx="40452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Tiva C Series TM4C123G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GPIO 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Motor driver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Pmod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PWM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Duty cycle </a:t>
            </a:r>
            <a:endParaRPr sz="1700"/>
          </a:p>
          <a:p>
            <a:pPr indent="-336550" lvl="3" marL="18288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Motors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Systick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Delays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Interrupts</a:t>
            </a:r>
            <a:r>
              <a:rPr lang="en" sz="1700"/>
              <a:t> 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Pmod</a:t>
            </a:r>
            <a:endParaRPr sz="1700"/>
          </a:p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/>
        </p:nvSpPr>
        <p:spPr>
          <a:xfrm>
            <a:off x="35700" y="48000"/>
            <a:ext cx="4275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Main hardware </a:t>
            </a:r>
            <a:endParaRPr sz="3000">
              <a:solidFill>
                <a:srgbClr val="43434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94" name="Google Shape;94;p18"/>
          <p:cNvSpPr txBox="1"/>
          <p:nvPr>
            <p:ph idx="1" type="subTitle"/>
          </p:nvPr>
        </p:nvSpPr>
        <p:spPr>
          <a:xfrm>
            <a:off x="265500" y="1329549"/>
            <a:ext cx="40452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HiLetgo L298N Motor Driver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H Bridge</a:t>
            </a:r>
            <a:r>
              <a:rPr lang="en" sz="1700"/>
              <a:t>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Pwm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9V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G</a:t>
            </a:r>
            <a:r>
              <a:rPr lang="en" sz="1700"/>
              <a:t>eared </a:t>
            </a:r>
            <a:r>
              <a:rPr lang="en" sz="1700"/>
              <a:t>DC Motors </a:t>
            </a:r>
            <a:endParaRPr sz="1700"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8075" y="790575"/>
            <a:ext cx="3994976" cy="379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5950" y="3453638"/>
            <a:ext cx="1714500" cy="15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/>
        </p:nvSpPr>
        <p:spPr>
          <a:xfrm>
            <a:off x="35700" y="48000"/>
            <a:ext cx="4275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Main hardware </a:t>
            </a:r>
            <a:endParaRPr sz="3000">
              <a:solidFill>
                <a:srgbClr val="43434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2" name="Google Shape;102;p19"/>
          <p:cNvSpPr txBox="1"/>
          <p:nvPr>
            <p:ph idx="1" type="subTitle"/>
          </p:nvPr>
        </p:nvSpPr>
        <p:spPr>
          <a:xfrm>
            <a:off x="265500" y="1329549"/>
            <a:ext cx="40452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PMOD BTN Module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PMOD handler 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Case 1 (BTN_0)</a:t>
            </a:r>
            <a:endParaRPr sz="1700"/>
          </a:p>
          <a:p>
            <a:pPr indent="-336550" lvl="3" marL="18288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Forward 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Case 2 (BTN_1)</a:t>
            </a:r>
            <a:endParaRPr sz="1700"/>
          </a:p>
          <a:p>
            <a:pPr indent="-336550" lvl="3" marL="18288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Reverse  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Case 3 (BTN_2)</a:t>
            </a:r>
            <a:endParaRPr sz="1700"/>
          </a:p>
          <a:p>
            <a:pPr indent="-336550" lvl="3" marL="18288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Square path  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Case 4 (BTN_3)</a:t>
            </a:r>
            <a:endParaRPr sz="1700"/>
          </a:p>
          <a:p>
            <a:pPr indent="-336550" lvl="3" marL="18288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Triangle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16250"/>
            <a:ext cx="4528500" cy="421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/>
        </p:nvSpPr>
        <p:spPr>
          <a:xfrm>
            <a:off x="35700" y="48000"/>
            <a:ext cx="4275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Results </a:t>
            </a: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endParaRPr sz="3000">
              <a:solidFill>
                <a:srgbClr val="43434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9" name="Google Shape;109;p20"/>
          <p:cNvSpPr txBox="1"/>
          <p:nvPr>
            <p:ph idx="1" type="subTitle"/>
          </p:nvPr>
        </p:nvSpPr>
        <p:spPr>
          <a:xfrm>
            <a:off x="265500" y="798575"/>
            <a:ext cx="4045200" cy="3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Final design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Forward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Reverse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Square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Triangle	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SPAZZZ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21008" l="0" r="0" t="14068"/>
          <a:stretch/>
        </p:blipFill>
        <p:spPr>
          <a:xfrm>
            <a:off x="4998025" y="1151325"/>
            <a:ext cx="3629027" cy="314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/>
        </p:nvSpPr>
        <p:spPr>
          <a:xfrm>
            <a:off x="35700" y="48000"/>
            <a:ext cx="4275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Forward </a:t>
            </a: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</a:t>
            </a:r>
            <a:endParaRPr sz="3000">
              <a:solidFill>
                <a:srgbClr val="43434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6" name="Google Shape;116;p21"/>
          <p:cNvSpPr txBox="1"/>
          <p:nvPr/>
        </p:nvSpPr>
        <p:spPr>
          <a:xfrm>
            <a:off x="4721750" y="165875"/>
            <a:ext cx="4275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Reverse </a:t>
            </a:r>
            <a:r>
              <a:rPr lang="en" sz="30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r>
              <a:rPr lang="en" sz="3000">
                <a:solidFill>
                  <a:srgbClr val="43434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</a:t>
            </a:r>
            <a:endParaRPr sz="3000">
              <a:solidFill>
                <a:srgbClr val="434343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17" name="Google Shape;117;p21" title="Reverse moti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625" y="1359763"/>
            <a:ext cx="4309300" cy="242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 title="Forward motion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4475" y="1359763"/>
            <a:ext cx="4309300" cy="242398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849125" y="41257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7"/>
              </a:rPr>
              <a:t>Forward motion</a:t>
            </a:r>
            <a:endParaRPr/>
          </a:p>
        </p:txBody>
      </p:sp>
      <p:sp>
        <p:nvSpPr>
          <p:cNvPr id="120" name="Google Shape;120;p21"/>
          <p:cNvSpPr txBox="1"/>
          <p:nvPr/>
        </p:nvSpPr>
        <p:spPr>
          <a:xfrm>
            <a:off x="5303275" y="418467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8"/>
              </a:rPr>
              <a:t>Reverse motion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